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9" r:id="rId2"/>
    <p:sldId id="260" r:id="rId3"/>
    <p:sldId id="261" r:id="rId4"/>
    <p:sldId id="262" r:id="rId5"/>
    <p:sldId id="25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10"/>
    <p:restoredTop sz="96291"/>
  </p:normalViewPr>
  <p:slideViewPr>
    <p:cSldViewPr>
      <p:cViewPr varScale="1">
        <p:scale>
          <a:sx n="106" d="100"/>
          <a:sy n="106" d="100"/>
        </p:scale>
        <p:origin x="-1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27313" y="117475"/>
            <a:ext cx="6227762" cy="1109663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fr-FR" noProof="0"/>
              <a:t>Modifiez le style du titre</a:t>
            </a:r>
            <a:endParaRPr lang="ru-RU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27313" y="931863"/>
            <a:ext cx="6227762" cy="696912"/>
          </a:xfrm>
        </p:spPr>
        <p:txBody>
          <a:bodyPr/>
          <a:lstStyle>
            <a:lvl1pPr marL="0" indent="0" algn="r"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/>
              <a:t>Modifiez le style des sous-titres du masque</a:t>
            </a:r>
            <a:endParaRPr lang="ru-RU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0063" y="403225"/>
            <a:ext cx="1909762" cy="6121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16013" y="403225"/>
            <a:ext cx="5581650" cy="6121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6013" y="1700213"/>
            <a:ext cx="3744912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3325" y="1700213"/>
            <a:ext cx="37465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403225"/>
            <a:ext cx="6553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00213"/>
            <a:ext cx="7643812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63E5BF4-D0B0-8E40-8BB8-04A5DBAB3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794" y="784553"/>
            <a:ext cx="7091638" cy="2008236"/>
          </a:xfrm>
        </p:spPr>
        <p:txBody>
          <a:bodyPr/>
          <a:lstStyle/>
          <a:p>
            <a:r>
              <a:rPr lang="ar-SA" sz="4500" dirty="0"/>
              <a:t>الأعداد الكسرية :                   </a:t>
            </a:r>
            <a:endParaRPr lang="fr-FR" sz="45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42C6B3BD-BAB6-B34E-A850-E713381ED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620688" y="2469756"/>
            <a:ext cx="6619244" cy="646065"/>
          </a:xfrm>
        </p:spPr>
        <p:txBody>
          <a:bodyPr>
            <a:normAutofit/>
          </a:bodyPr>
          <a:lstStyle/>
          <a:p>
            <a:pPr rtl="1"/>
            <a:r>
              <a:rPr lang="ar-SA" sz="2700" dirty="0"/>
              <a:t>العمليات الحسابية           </a:t>
            </a:r>
            <a:endParaRPr lang="fr-FR" sz="27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88123F-4780-394E-B4A7-1618E1F346CE}"/>
              </a:ext>
            </a:extLst>
          </p:cNvPr>
          <p:cNvSpPr/>
          <p:nvPr/>
        </p:nvSpPr>
        <p:spPr>
          <a:xfrm>
            <a:off x="5702038" y="486858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ar-SA" b="1" dirty="0">
                <a:solidFill>
                  <a:schemeClr val="bg2"/>
                </a:solidFill>
              </a:rPr>
              <a:t>من إعداد  الأستاذة :</a:t>
            </a:r>
          </a:p>
          <a:p>
            <a:pPr algn="ctr" rtl="1"/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زهرة أنفلاس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1BF0719-C440-244E-8F74-3575D523BBDA}"/>
              </a:ext>
            </a:extLst>
          </p:cNvPr>
          <p:cNvSpPr/>
          <p:nvPr/>
        </p:nvSpPr>
        <p:spPr>
          <a:xfrm>
            <a:off x="-828600" y="3484427"/>
            <a:ext cx="4572000" cy="12080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ar-SA" sz="1400" b="1" dirty="0">
                <a:solidFill>
                  <a:schemeClr val="accent2"/>
                </a:solidFill>
              </a:rPr>
              <a:t>المستوى :</a:t>
            </a:r>
          </a:p>
          <a:p>
            <a:pPr algn="ctr" rtl="1"/>
            <a:r>
              <a:rPr lang="ar-SA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السادس ابتدائي</a:t>
            </a:r>
          </a:p>
          <a:p>
            <a:pPr algn="ctr" rtl="1"/>
            <a:endParaRPr lang="fr-FR" sz="4050" dirty="0"/>
          </a:p>
        </p:txBody>
      </p:sp>
      <p:pic>
        <p:nvPicPr>
          <p:cNvPr id="8" name="Image 7" descr="logo exel - Copie - Copie - Copie - Copie.jpeg">
            <a:extLst>
              <a:ext uri="{FF2B5EF4-FFF2-40B4-BE49-F238E27FC236}">
                <a16:creationId xmlns:a16="http://schemas.microsoft.com/office/drawing/2014/main" xmlns="" id="{1F0B4922-0796-1F47-A183-A9984722B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8" y="56048"/>
            <a:ext cx="1428728" cy="142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0131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59616B-41F7-3E45-BC27-99D3CFA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000" dirty="0"/>
              <a:t>مجموع عددين كسريين :                  </a:t>
            </a:r>
            <a:endParaRPr lang="fr-FR" sz="3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C360C318-57B9-394C-8E77-5DD9816168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03648" y="2204864"/>
                <a:ext cx="6969247" cy="3423417"/>
              </a:xfrm>
            </p:spPr>
            <p:txBody>
              <a:bodyPr/>
              <a:lstStyle/>
              <a:p>
                <a:pPr algn="r" rtl="1"/>
                <a:r>
                  <a:rPr lang="ar-SA" sz="1800" b="1" dirty="0"/>
                  <a:t>مجموع عددين كسريين لهما نفس المقام :</a:t>
                </a:r>
                <a:endParaRPr lang="en-CA" sz="1800" b="1" dirty="0"/>
              </a:p>
              <a:p>
                <a:pPr lvl="4" algn="r" rtl="1"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fr-FR" sz="1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ar-SA" sz="180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fr-FR" sz="1800" dirty="0"/>
              </a:p>
              <a:p>
                <a:pPr lvl="4" algn="r" rtl="1"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fr-FR" sz="1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=1</m:t>
                    </m:r>
                    <m:r>
                      <a:rPr lang="ar-SA" sz="180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fr-FR" sz="1800" dirty="0"/>
              </a:p>
              <a:p>
                <a:pPr lvl="4" algn="r" rtl="1"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fr-FR" sz="1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sz="18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ar-SA" sz="1800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ar-SA" sz="1200" b="1" dirty="0"/>
                  <a:t/>
                </a:r>
                <a:endParaRPr lang="en-CA" sz="1200" b="1" dirty="0"/>
              </a:p>
              <a:p>
                <a:pPr algn="r" rtl="1"/>
                <a:r>
                  <a:rPr lang="ar-SA" sz="1800" b="1" dirty="0"/>
                  <a:t>مجموع عددين كسريين لهما مقامان مختلفان : </a:t>
                </a:r>
                <a:endParaRPr lang="en-CA" sz="1800" b="1" dirty="0"/>
              </a:p>
              <a:p>
                <a:pPr lvl="1" algn="r" rtl="1">
                  <a:buFont typeface="Wingdings" pitchFamily="2" charset="2"/>
                  <a:buChar char="ü"/>
                </a:pPr>
                <a:r>
                  <a:rPr lang="ar-SA" sz="1650" dirty="0"/>
                  <a:t>نوحد مقاميهما ثم نسلك الطريقة السابقة :</a:t>
                </a:r>
              </a:p>
              <a:p>
                <a:pPr marL="1671638" lvl="5" indent="0" algn="r" rtl="1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fr-FR" sz="1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 3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4 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 4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 4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chemeClr val="bg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fr-FR" sz="1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chemeClr val="bg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CA" sz="1800" b="1" dirty="0"/>
                  <a:t/>
                </a:r>
                <a14:m>
                  <m:oMath xmlns:m="http://schemas.openxmlformats.org/officeDocument/2006/math"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26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chemeClr val="bg2">
                                <a:lumMod val="50000"/>
                                <a:lumOff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CA" sz="1800" b="1" dirty="0"/>
              </a:p>
              <a:p>
                <a:pPr marL="342900" lvl="1" indent="0" algn="r" rtl="1">
                  <a:buNone/>
                </a:pPr>
                <a:endParaRPr lang="fr-FR" sz="1500" dirty="0"/>
              </a:p>
              <a:p>
                <a:pPr algn="r" rtl="1"/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C360C318-57B9-394C-8E77-5DD9816168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3648" y="2204864"/>
                <a:ext cx="6969247" cy="3423417"/>
              </a:xfrm>
              <a:blipFill>
                <a:blip r:embed="rId2"/>
                <a:stretch>
                  <a:fillRect t="-738" r="-3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 descr="logo exel - Copie - Copie - Copie - Copie.jpeg">
            <a:extLst>
              <a:ext uri="{FF2B5EF4-FFF2-40B4-BE49-F238E27FC236}">
                <a16:creationId xmlns:a16="http://schemas.microsoft.com/office/drawing/2014/main" xmlns="" id="{32DAB64D-F4E6-D14A-AFF4-B608872FF9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41" y="1700808"/>
            <a:ext cx="1428728" cy="142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970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938295-8CD5-2D4C-8694-46E4B9CF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300" dirty="0"/>
              <a:t>فرق عددين كسريين :                      </a:t>
            </a:r>
            <a:endParaRPr lang="fr-FR" sz="33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5D4302D-0F3D-A947-ACF9-BBE7FE8A26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20206" y="2276872"/>
                <a:ext cx="6619244" cy="3097924"/>
              </a:xfrm>
            </p:spPr>
            <p:txBody>
              <a:bodyPr/>
              <a:lstStyle/>
              <a:p>
                <a:pPr algn="r" rtl="1"/>
                <a:r>
                  <a:rPr lang="ar-SA" sz="1800" b="1" dirty="0"/>
                  <a:t>فرق عددين كسريين لهما نفس المقام  : </a:t>
                </a:r>
              </a:p>
              <a:p>
                <a:pPr lvl="3" algn="r" rtl="1"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ar-SA" sz="18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ar-SA" sz="180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fr-FR" sz="1800" dirty="0"/>
              </a:p>
              <a:p>
                <a:pPr lvl="3" algn="r" rtl="1"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ar-SA" sz="1800" i="1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ar-SA" sz="1800" b="1">
                        <a:latin typeface="Cambria Math" panose="02040503050406030204" pitchFamily="18" charset="0"/>
                      </a:rPr>
                      <m:t>      </m:t>
                    </m:r>
                  </m:oMath>
                </a14:m>
                <a:endParaRPr lang="ar-SA" sz="1800" b="1" dirty="0"/>
              </a:p>
              <a:p>
                <a:pPr algn="r" rtl="1"/>
                <a:r>
                  <a:rPr lang="ar-SA" sz="1800" b="1" dirty="0"/>
                  <a:t>فرق عددين كسريين لهما مقامان مختلفان :</a:t>
                </a:r>
                <a:endParaRPr lang="en-CA" sz="1800" b="1" dirty="0"/>
              </a:p>
              <a:p>
                <a:pPr lvl="1" algn="r" rtl="1">
                  <a:buFont typeface="Wingdings" pitchFamily="2" charset="2"/>
                  <a:buChar char="ü"/>
                </a:pPr>
                <a:r>
                  <a:rPr lang="ar-SA" sz="1650" dirty="0"/>
                  <a:t>نوحد مقاميهما ثم نسلك الطريقة السابقة :</a:t>
                </a:r>
              </a:p>
              <a:p>
                <a:pPr marL="2014538" lvl="6" indent="0" algn="r" rtl="1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4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4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 −</m:t>
                    </m:r>
                    <m:r>
                      <m:rPr>
                        <m:nor/>
                      </m:rPr>
                      <a:rPr lang="fr-FR" sz="1800" dirty="0"/>
                      <m:t> 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6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6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fr-FR" sz="1800" dirty="0"/>
              </a:p>
              <a:p>
                <a:pPr marL="342900" lvl="1" indent="0" algn="r" rtl="1">
                  <a:buNone/>
                </a:pPr>
                <a:endParaRPr lang="fr-FR" sz="15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A5D4302D-0F3D-A947-ACF9-BBE7FE8A26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20206" y="2276872"/>
                <a:ext cx="6619244" cy="3097924"/>
              </a:xfrm>
              <a:blipFill>
                <a:blip r:embed="rId2"/>
                <a:stretch>
                  <a:fillRect t="-816" r="-5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 descr="logo exel - Copie - Copie - Copie - Copie.jpeg">
            <a:extLst>
              <a:ext uri="{FF2B5EF4-FFF2-40B4-BE49-F238E27FC236}">
                <a16:creationId xmlns:a16="http://schemas.microsoft.com/office/drawing/2014/main" xmlns="" id="{3F1D8D37-0766-3D4D-BDAB-0C6C37A3E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0808"/>
            <a:ext cx="1428728" cy="142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463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2F710CB-8A8F-C247-919F-87106D121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300" dirty="0"/>
              <a:t>جداء و خارج عددين كسريين :         </a:t>
            </a:r>
            <a:endParaRPr lang="fr-FR" sz="33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C7C77E9-974B-6247-AD42-D91D4D096E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66216" y="2646636"/>
                <a:ext cx="6619244" cy="3354115"/>
              </a:xfrm>
            </p:spPr>
            <p:txBody>
              <a:bodyPr>
                <a:normAutofit fontScale="92500" lnSpcReduction="10000"/>
              </a:bodyPr>
              <a:lstStyle/>
              <a:p>
                <a:pPr marL="257175" indent="-257175" algn="r" defTabSz="342900" rtl="1">
                  <a:spcBef>
                    <a:spcPts val="75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</a:pPr>
                <a:r>
                  <a:rPr lang="ar-SA" sz="1800" b="1" dirty="0"/>
                  <a:t>جداء عددين كسريين :</a:t>
                </a:r>
              </a:p>
              <a:p>
                <a:pPr lvl="1" algn="r" rtl="1">
                  <a:buFont typeface="Arial" panose="020B0604020202020204" pitchFamily="34" charset="0"/>
                  <a:buChar char="•"/>
                </a:pPr>
                <a:r>
                  <a:rPr lang="ar-SA" sz="1800" dirty="0"/>
                  <a:t>هو عدد كسري بسطه هو جداء البسطين و مقامه هو جداء المقامين .</a:t>
                </a:r>
              </a:p>
              <a:p>
                <a:pPr marL="600075" lvl="2" indent="0" algn="r" rtl="1">
                  <a:buNone/>
                </a:pPr>
                <a:r>
                  <a:rPr lang="ar-SA" sz="150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مثال :</a:t>
                </a:r>
                <a:r>
                  <a:rPr lang="ar-SA" sz="15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/>
                </a:r>
                <a:r>
                  <a:rPr lang="en-CA" sz="1800" dirty="0"/>
                  <a:t>=</a:t>
                </a:r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sz="1800" dirty="0"/>
                  <a:t>=</a:t>
                </a:r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ar-SA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CA" sz="1800" b="0" i="1" smtClean="0">
                        <a:latin typeface="Cambria Math" panose="02040503050406030204" pitchFamily="18" charset="0"/>
                      </a:rPr>
                      <m:t>𝑋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2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CA" sz="1800" b="0" i="1" smtClean="0">
                            <a:latin typeface="Cambria Math" panose="02040503050406030204" pitchFamily="18" charset="0"/>
                          </a:rPr>
                          <m:t> 7</m:t>
                        </m:r>
                      </m:den>
                    </m:f>
                  </m:oMath>
                </a14:m>
                <a:endParaRPr lang="ar-SA" sz="1800" dirty="0"/>
              </a:p>
              <a:p>
                <a:pPr marL="257175" indent="-257175" algn="r" defTabSz="342900" rtl="1">
                  <a:spcBef>
                    <a:spcPts val="75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</a:pPr>
                <a:r>
                  <a:rPr lang="ar-SA" sz="1800" b="1" dirty="0"/>
                  <a:t>خارج عددين كسريين :</a:t>
                </a:r>
                <a:endParaRPr lang="en-CA" sz="1800" b="1" dirty="0"/>
              </a:p>
              <a:p>
                <a:pPr lvl="1" algn="r" rtl="1">
                  <a:buFont typeface="Arial" panose="020B0604020202020204" pitchFamily="34" charset="0"/>
                  <a:buChar char="•"/>
                </a:pPr>
                <a:r>
                  <a:rPr lang="ar-SA" sz="1800" dirty="0"/>
                  <a:t>هو جداء العدد الكسري الأول في مقلوب العدد الكسري الثاني .</a:t>
                </a:r>
                <a:endParaRPr lang="en-CA" sz="1800" dirty="0"/>
              </a:p>
              <a:p>
                <a:pPr marL="457200" lvl="1" indent="0" algn="r" rtl="1">
                  <a:buNone/>
                </a:pPr>
                <a:endParaRPr lang="ar-SA" sz="1800" dirty="0"/>
              </a:p>
              <a:p>
                <a:pPr marL="600075" lvl="2" indent="0" algn="r" rtl="1">
                  <a:buNone/>
                </a:pPr>
                <a:r>
                  <a:rPr lang="ar-SA" sz="150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مثال :</a:t>
                </a:r>
                <a:r>
                  <a:rPr lang="ar-SA" sz="15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/>
                </a:r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➗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CA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18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CA" sz="18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CA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CA" sz="1800" dirty="0"/>
                  <a:t>=</a:t>
                </a:r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sz="1800" dirty="0"/>
                  <a:t>=</a:t>
                </a:r>
                <a:r>
                  <a:rPr lang="fr-FR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5 </m:t>
                        </m:r>
                        <m:r>
                          <a:rPr lang="ar-SA" sz="1800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ar-SA" sz="1350" dirty="0"/>
                  <a:t/>
                </a:r>
                <a:endParaRPr lang="en-CA" sz="1350" dirty="0"/>
              </a:p>
              <a:p>
                <a:pPr marL="600075" lvl="2" indent="0" algn="r" rtl="1">
                  <a:buNone/>
                </a:pPr>
                <a:r>
                  <a:rPr lang="ar-SA" sz="1500" dirty="0">
                    <a:solidFill>
                      <a:srgbClr val="7030A0"/>
                    </a:solidFill>
                  </a:rPr>
                  <a:t>ونكتب كذلك :</a:t>
                </a:r>
                <a:r>
                  <a:rPr lang="en-CA" sz="1500" dirty="0"/>
                  <a:t/>
                </a:r>
                <a:r>
                  <a:rPr lang="ar-SA" sz="15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</m:oMath>
                </a14:m>
                <a:r>
                  <a:rPr lang="en-CA" sz="1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ar-SA" sz="1800" dirty="0"/>
                  <a:t> = </a:t>
                </a:r>
                <a14:m>
                  <m:oMath xmlns:m="http://schemas.openxmlformats.org/officeDocument/2006/math">
                    <m:r>
                      <a:rPr lang="en-CA" sz="18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CA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ar-SA" sz="1800" dirty="0"/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fr-FR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sz="1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CA" sz="18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fr-FR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sz="18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ar-SA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CA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en-CA" sz="1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ar-SA" sz="18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sz="18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ar-SA" sz="1800" dirty="0"/>
              </a:p>
              <a:p>
                <a:pPr marL="0" indent="0" algn="r" rtl="1">
                  <a:buNone/>
                </a:pPr>
                <a:r>
                  <a:rPr lang="ar-SA" sz="1800" dirty="0"/>
                  <a:t/>
                </a:r>
              </a:p>
              <a:p>
                <a:pPr marL="0" indent="0" algn="r" defTabSz="342900" rtl="1">
                  <a:spcBef>
                    <a:spcPts val="75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xmlns="" id="{5C7C77E9-974B-6247-AD42-D91D4D096E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6216" y="2646636"/>
                <a:ext cx="6619244" cy="3354115"/>
              </a:xfrm>
              <a:blipFill>
                <a:blip r:embed="rId2"/>
                <a:stretch>
                  <a:fillRect t="-1887" r="-5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 5" descr="logo exel - Copie - Copie - Copie - Copie.jpeg">
            <a:extLst>
              <a:ext uri="{FF2B5EF4-FFF2-40B4-BE49-F238E27FC236}">
                <a16:creationId xmlns:a16="http://schemas.microsoft.com/office/drawing/2014/main" xmlns="" id="{D1D80638-A671-FB4A-9954-9658212D5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0808"/>
            <a:ext cx="1428728" cy="142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828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3" y="476672"/>
            <a:ext cx="5256584" cy="649288"/>
          </a:xfrm>
        </p:spPr>
        <p:txBody>
          <a:bodyPr/>
          <a:lstStyle/>
          <a:p>
            <a:pPr eaLnBrk="1" hangingPunct="1"/>
            <a:r>
              <a:rPr lang="ar-SA" sz="3300" dirty="0"/>
              <a:t>تمرين  تطبيقي :</a:t>
            </a:r>
            <a:endParaRPr lang="uk-UA" sz="33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-540568" y="1916832"/>
                <a:ext cx="8640960" cy="4248150"/>
              </a:xfrm>
            </p:spPr>
            <p:txBody>
              <a:bodyPr/>
              <a:lstStyle/>
              <a:p>
                <a:pPr marL="342900" indent="-342900" algn="r" rtl="1" eaLnBrk="1" fontAlgn="base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</a:pPr>
                <a:r>
                  <a:rPr lang="ar-SA" sz="2000" dirty="0"/>
                  <a:t>أحسب و اختزل :</a:t>
                </a:r>
              </a:p>
              <a:p>
                <a:pPr marL="0" indent="0" algn="r" rtl="1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fr-FR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CA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 ………………………………………………………</m:t>
                      </m:r>
                    </m:oMath>
                  </m:oMathPara>
                </a14:m>
                <a:endParaRPr lang="en-CA" sz="2000" b="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:endParaRPr lang="en-CA" sz="2000" b="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CA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CA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 ……..……………………………………………..</m:t>
                      </m:r>
                    </m:oMath>
                  </m:oMathPara>
                </a14:m>
                <a:endParaRPr lang="en-CA" sz="2000" b="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:endParaRPr lang="fr-FR" sz="200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CA" sz="2000" b="0" i="0" smtClean="0">
                          <a:latin typeface="Cambria Math" panose="02040503050406030204" pitchFamily="18" charset="0"/>
                        </a:rPr>
                        <m:t> = ………………………………………………………</m:t>
                      </m:r>
                    </m:oMath>
                  </m:oMathPara>
                </a14:m>
                <a:endParaRPr lang="fr-FR" sz="200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:endParaRPr lang="fr-FR" sz="200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CA" sz="2000" b="0" i="0">
                          <a:latin typeface="Cambria Math" panose="02040503050406030204" pitchFamily="18" charset="0"/>
                        </a:rPr>
                        <m:t>➗</m:t>
                      </m:r>
                      <m:f>
                        <m:f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CA" sz="2000">
                          <a:latin typeface="Cambria Math" panose="02040503050406030204" pitchFamily="18" charset="0"/>
                        </a:rPr>
                        <m:t> = ………………………………………………………</m:t>
                      </m:r>
                    </m:oMath>
                  </m:oMathPara>
                </a14:m>
                <a:endParaRPr lang="fr-FR" sz="200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:endParaRPr lang="fr-FR" sz="200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:r>
                  <a:rPr lang="fr-FR" sz="2000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CA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CA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CA" smtClean="0">
                        <a:latin typeface="Cambria Math" panose="02040503050406030204" pitchFamily="18" charset="0"/>
                      </a:rPr>
                      <m:t>➗</m:t>
                    </m:r>
                    <m:r>
                      <a:rPr lang="en-CA" b="0" i="0" smtClean="0">
                        <a:latin typeface="Cambria Math" panose="02040503050406030204" pitchFamily="18" charset="0"/>
                      </a:rPr>
                      <m:t>0,4</m:t>
                    </m:r>
                    <m:r>
                      <a:rPr lang="en-CA">
                        <a:latin typeface="Cambria Math" panose="02040503050406030204" pitchFamily="18" charset="0"/>
                      </a:rPr>
                      <m:t>= …………………………………………………</m:t>
                    </m:r>
                  </m:oMath>
                </a14:m>
                <a:endParaRPr lang="fr-FR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:endParaRPr lang="fr-FR" sz="2000" dirty="0"/>
              </a:p>
              <a:p>
                <a:pPr marL="0" indent="0" algn="r" rtl="1">
                  <a:lnSpc>
                    <a:spcPct val="80000"/>
                  </a:lnSpc>
                  <a:buNone/>
                </a:pPr>
                <a:endParaRPr lang="fr-FR" sz="2000" dirty="0"/>
              </a:p>
              <a:p>
                <a:pPr marL="0" indent="0" algn="r" rtl="1" eaLnBrk="1" fontAlgn="base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None/>
                </a:pPr>
                <a:endParaRPr lang="ar-SA" sz="2000" dirty="0"/>
              </a:p>
              <a:p>
                <a:pPr marL="0" indent="0" algn="r" rtl="1" eaLnBrk="1" fontAlgn="base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None/>
                </a:pPr>
                <a:endParaRPr lang="ar-SA" sz="2000" dirty="0"/>
              </a:p>
              <a:p>
                <a:pPr marL="0" indent="0" algn="r" rtl="1" eaLnBrk="1" fontAlgn="base" hangingPunct="1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None/>
                </a:pPr>
                <a:endParaRPr lang="uk-UA" sz="2000" dirty="0"/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-540568" y="1916832"/>
                <a:ext cx="8640960" cy="4248150"/>
              </a:xfrm>
              <a:blipFill>
                <a:blip r:embed="rId2"/>
                <a:stretch>
                  <a:fillRect t="-1786" r="-734" b="-232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 descr="logo exel - Copie - Copie - Copie - Copie.jpeg">
            <a:extLst>
              <a:ext uri="{FF2B5EF4-FFF2-40B4-BE49-F238E27FC236}">
                <a16:creationId xmlns:a16="http://schemas.microsoft.com/office/drawing/2014/main" xmlns="" id="{AA13F35B-6604-D04D-AC7A-2BB11D73A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72816"/>
            <a:ext cx="750367" cy="7503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6">
      <a:dk1>
        <a:srgbClr val="5F5F5F"/>
      </a:dk1>
      <a:lt1>
        <a:srgbClr val="FFFFFF"/>
      </a:lt1>
      <a:dk2>
        <a:srgbClr val="4D4D4D"/>
      </a:dk2>
      <a:lt2>
        <a:srgbClr val="02482B"/>
      </a:lt2>
      <a:accent1>
        <a:srgbClr val="25A07D"/>
      </a:accent1>
      <a:accent2>
        <a:srgbClr val="048A54"/>
      </a:accent2>
      <a:accent3>
        <a:srgbClr val="FFFFFF"/>
      </a:accent3>
      <a:accent4>
        <a:srgbClr val="505050"/>
      </a:accent4>
      <a:accent5>
        <a:srgbClr val="ACCDBF"/>
      </a:accent5>
      <a:accent6>
        <a:srgbClr val="037D4B"/>
      </a:accent6>
      <a:hlink>
        <a:srgbClr val="2EC499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339966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DCAB8"/>
        </a:accent5>
        <a:accent6>
          <a:srgbClr val="B98A00"/>
        </a:accent6>
        <a:hlink>
          <a:srgbClr val="FF990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00CC00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AE2AA"/>
        </a:accent5>
        <a:accent6>
          <a:srgbClr val="B98A00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5F5F5F"/>
        </a:dk1>
        <a:lt1>
          <a:srgbClr val="FFFFFF"/>
        </a:lt1>
        <a:dk2>
          <a:srgbClr val="006600"/>
        </a:dk2>
        <a:lt2>
          <a:srgbClr val="CC6600"/>
        </a:lt2>
        <a:accent1>
          <a:srgbClr val="339966"/>
        </a:accent1>
        <a:accent2>
          <a:srgbClr val="FFCC00"/>
        </a:accent2>
        <a:accent3>
          <a:srgbClr val="FFFFFF"/>
        </a:accent3>
        <a:accent4>
          <a:srgbClr val="505050"/>
        </a:accent4>
        <a:accent5>
          <a:srgbClr val="ADCAB8"/>
        </a:accent5>
        <a:accent6>
          <a:srgbClr val="E7B9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5F5F5F"/>
        </a:dk1>
        <a:lt1>
          <a:srgbClr val="FFFFFF"/>
        </a:lt1>
        <a:dk2>
          <a:srgbClr val="4D4D4D"/>
        </a:dk2>
        <a:lt2>
          <a:srgbClr val="487E32"/>
        </a:lt2>
        <a:accent1>
          <a:srgbClr val="7CAF3F"/>
        </a:accent1>
        <a:accent2>
          <a:srgbClr val="B3D29E"/>
        </a:accent2>
        <a:accent3>
          <a:srgbClr val="FFFFFF"/>
        </a:accent3>
        <a:accent4>
          <a:srgbClr val="505050"/>
        </a:accent4>
        <a:accent5>
          <a:srgbClr val="BFD4AF"/>
        </a:accent5>
        <a:accent6>
          <a:srgbClr val="A2BE8F"/>
        </a:accent6>
        <a:hlink>
          <a:srgbClr val="98C37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5F5F5F"/>
        </a:dk1>
        <a:lt1>
          <a:srgbClr val="FFFFFF"/>
        </a:lt1>
        <a:dk2>
          <a:srgbClr val="4D4D4D"/>
        </a:dk2>
        <a:lt2>
          <a:srgbClr val="22441F"/>
        </a:lt2>
        <a:accent1>
          <a:srgbClr val="487745"/>
        </a:accent1>
        <a:accent2>
          <a:srgbClr val="93B98F"/>
        </a:accent2>
        <a:accent3>
          <a:srgbClr val="FFFFFF"/>
        </a:accent3>
        <a:accent4>
          <a:srgbClr val="505050"/>
        </a:accent4>
        <a:accent5>
          <a:srgbClr val="B1BDB0"/>
        </a:accent5>
        <a:accent6>
          <a:srgbClr val="85A781"/>
        </a:accent6>
        <a:hlink>
          <a:srgbClr val="98C37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5F5F5F"/>
        </a:dk1>
        <a:lt1>
          <a:srgbClr val="FFFFFF"/>
        </a:lt1>
        <a:dk2>
          <a:srgbClr val="4D4D4D"/>
        </a:dk2>
        <a:lt2>
          <a:srgbClr val="02482B"/>
        </a:lt2>
        <a:accent1>
          <a:srgbClr val="25A07D"/>
        </a:accent1>
        <a:accent2>
          <a:srgbClr val="048A54"/>
        </a:accent2>
        <a:accent3>
          <a:srgbClr val="FFFFFF"/>
        </a:accent3>
        <a:accent4>
          <a:srgbClr val="505050"/>
        </a:accent4>
        <a:accent5>
          <a:srgbClr val="ACCDBF"/>
        </a:accent5>
        <a:accent6>
          <a:srgbClr val="037D4B"/>
        </a:accent6>
        <a:hlink>
          <a:srgbClr val="2EC49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40</TotalTime>
  <Words>32</Words>
  <Application>Microsoft Macintosh PowerPoint</Application>
  <PresentationFormat>Affichage à l'écran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template</vt:lpstr>
      <vt:lpstr>الأعداد الكسرية :                   </vt:lpstr>
      <vt:lpstr>مجموع عددين كسريين :                  </vt:lpstr>
      <vt:lpstr>فرق عددين كسريين :                      </vt:lpstr>
      <vt:lpstr>جداء و خارج عددين كسريين :         </vt:lpstr>
      <vt:lpstr>تمرين  تطبيقي 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الأعداد الكسرية :                   </dc:title>
  <dc:creator>wafaaneflas@gmail.com</dc:creator>
  <cp:lastModifiedBy>HP537</cp:lastModifiedBy>
  <cp:revision>10</cp:revision>
  <dcterms:created xsi:type="dcterms:W3CDTF">2020-12-15T17:42:35Z</dcterms:created>
  <dcterms:modified xsi:type="dcterms:W3CDTF">2020-12-28T16:42:02Z</dcterms:modified>
</cp:coreProperties>
</file>