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4530-3C90-4906-B77A-A6DCFC7107F2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655C444-5BEE-4314-BD5A-0A0328882B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4530-3C90-4906-B77A-A6DCFC7107F2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5C444-5BEE-4314-BD5A-0A0328882B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4530-3C90-4906-B77A-A6DCFC7107F2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5C444-5BEE-4314-BD5A-0A0328882B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4530-3C90-4906-B77A-A6DCFC7107F2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655C444-5BEE-4314-BD5A-0A0328882B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4530-3C90-4906-B77A-A6DCFC7107F2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5C444-5BEE-4314-BD5A-0A0328882BE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4530-3C90-4906-B77A-A6DCFC7107F2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5C444-5BEE-4314-BD5A-0A0328882B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4530-3C90-4906-B77A-A6DCFC7107F2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655C444-5BEE-4314-BD5A-0A0328882BE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4530-3C90-4906-B77A-A6DCFC7107F2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5C444-5BEE-4314-BD5A-0A0328882B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4530-3C90-4906-B77A-A6DCFC7107F2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5C444-5BEE-4314-BD5A-0A0328882B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4530-3C90-4906-B77A-A6DCFC7107F2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5C444-5BEE-4314-BD5A-0A0328882B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4530-3C90-4906-B77A-A6DCFC7107F2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5C444-5BEE-4314-BD5A-0A0328882BE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34A4530-3C90-4906-B77A-A6DCFC7107F2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655C444-5BEE-4314-BD5A-0A0328882BE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MA" dirty="0" smtClean="0"/>
              <a:t/>
            </a:r>
            <a:br>
              <a:rPr lang="ar-MA" dirty="0" smtClean="0"/>
            </a:br>
            <a:r>
              <a:rPr lang="ar-MA" dirty="0" smtClean="0"/>
              <a:t>المستوى: السادس</a:t>
            </a:r>
            <a:br>
              <a:rPr lang="ar-MA" dirty="0" smtClean="0"/>
            </a:br>
            <a:r>
              <a:rPr lang="ar-MA" dirty="0" smtClean="0"/>
              <a:t>المكون: الصرف </a:t>
            </a:r>
            <a:r>
              <a:rPr lang="ar-MA" dirty="0" err="1" smtClean="0"/>
              <a:t>و</a:t>
            </a:r>
            <a:r>
              <a:rPr lang="ar-MA" dirty="0" smtClean="0"/>
              <a:t> التحويل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MA" sz="4000" b="1" dirty="0" smtClean="0">
                <a:solidFill>
                  <a:srgbClr val="FF0000"/>
                </a:solidFill>
              </a:rPr>
              <a:t>مصدر الفعل الثلاثي </a:t>
            </a:r>
            <a:r>
              <a:rPr lang="ar-MA" sz="4000" b="1" dirty="0" err="1" smtClean="0">
                <a:solidFill>
                  <a:srgbClr val="FF0000"/>
                </a:solidFill>
              </a:rPr>
              <a:t>و</a:t>
            </a:r>
            <a:r>
              <a:rPr lang="ar-MA" sz="4000" b="1" dirty="0" smtClean="0">
                <a:solidFill>
                  <a:srgbClr val="FF0000"/>
                </a:solidFill>
              </a:rPr>
              <a:t> غير الثلاثي</a:t>
            </a:r>
            <a:endParaRPr lang="fr-FR" sz="4000" b="1" dirty="0">
              <a:solidFill>
                <a:srgbClr val="FF0000"/>
              </a:solidFill>
            </a:endParaRPr>
          </a:p>
        </p:txBody>
      </p:sp>
      <p:pic>
        <p:nvPicPr>
          <p:cNvPr id="4" name="Image 3" descr="C:\Users\men\Desktop\logo menhal carre  ar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642918"/>
            <a:ext cx="1628775" cy="55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MA" b="1" dirty="0" smtClean="0">
                <a:solidFill>
                  <a:srgbClr val="FF0000"/>
                </a:solidFill>
              </a:rPr>
              <a:t>تذكير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MA" dirty="0" smtClean="0">
                <a:solidFill>
                  <a:schemeClr val="tx1"/>
                </a:solidFill>
              </a:rPr>
              <a:t>المصدر: هو الاسم الدال على الحدث فقط من غير أن يقترن بزمن مثل:</a:t>
            </a:r>
          </a:p>
          <a:p>
            <a:pPr algn="r" rtl="1"/>
            <a:r>
              <a:rPr lang="ar-MA" dirty="0" smtClean="0">
                <a:solidFill>
                  <a:schemeClr val="tx1"/>
                </a:solidFill>
              </a:rPr>
              <a:t>(صمــــــــــــود – صعــــــــوبة – فصــــــــاحة)</a:t>
            </a:r>
          </a:p>
          <a:p>
            <a:pPr algn="r" rtl="1"/>
            <a:endParaRPr lang="ar-MA" dirty="0" smtClean="0">
              <a:solidFill>
                <a:schemeClr val="tx1"/>
              </a:solidFill>
            </a:endParaRPr>
          </a:p>
        </p:txBody>
      </p:sp>
      <p:pic>
        <p:nvPicPr>
          <p:cNvPr id="4" name="Image 3" descr="C:\Users\men\Desktop\logo menhal carre  ar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357166"/>
            <a:ext cx="1628775" cy="55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MA" b="1" dirty="0" smtClean="0">
                <a:solidFill>
                  <a:srgbClr val="FF0000"/>
                </a:solidFill>
              </a:rPr>
              <a:t>كيف يصاغ المصدر؟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MA" sz="3600" dirty="0" smtClean="0"/>
              <a:t>1- الفعل الثلاثي اللازم:</a:t>
            </a:r>
            <a:endParaRPr lang="fr-FR" sz="36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524000" y="2500307"/>
          <a:ext cx="6096000" cy="2714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904881">
                <a:tc>
                  <a:txBody>
                    <a:bodyPr/>
                    <a:lstStyle/>
                    <a:p>
                      <a:pPr algn="r"/>
                      <a:r>
                        <a:rPr lang="ar-MA" sz="2800" dirty="0" smtClean="0"/>
                        <a:t>مصــــــــــــــدره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800" dirty="0" smtClean="0"/>
                        <a:t>الفعل</a:t>
                      </a:r>
                      <a:r>
                        <a:rPr lang="ar-MA" sz="2800" baseline="0" dirty="0" smtClean="0"/>
                        <a:t> الماضي</a:t>
                      </a:r>
                      <a:endParaRPr lang="fr-FR" sz="2800" dirty="0"/>
                    </a:p>
                  </a:txBody>
                  <a:tcPr/>
                </a:tc>
              </a:tr>
              <a:tr h="904881">
                <a:tc>
                  <a:txBody>
                    <a:bodyPr/>
                    <a:lstStyle/>
                    <a:p>
                      <a:pPr algn="ctr"/>
                      <a:r>
                        <a:rPr lang="ar-MA" sz="2800" dirty="0" smtClean="0"/>
                        <a:t>فَعـَـــــــــــــــلٌ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2800" dirty="0" smtClean="0"/>
                        <a:t>فَعــِــــــــــــــلَ</a:t>
                      </a:r>
                      <a:endParaRPr lang="fr-FR" sz="2800" dirty="0"/>
                    </a:p>
                  </a:txBody>
                  <a:tcPr/>
                </a:tc>
              </a:tr>
              <a:tr h="904881">
                <a:tc>
                  <a:txBody>
                    <a:bodyPr/>
                    <a:lstStyle/>
                    <a:p>
                      <a:pPr algn="ctr" rtl="1"/>
                      <a:r>
                        <a:rPr lang="ar-MA" sz="2800" dirty="0" smtClean="0"/>
                        <a:t>هَـــــــــــــرَمٌ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800" dirty="0" smtClean="0"/>
                        <a:t>هَــــــــــــرِمَ</a:t>
                      </a:r>
                      <a:endParaRPr lang="fr-FR" sz="2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 4" descr="C:\Users\men\Desktop\logo menhal carre  ar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357166"/>
            <a:ext cx="1628775" cy="55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MA" b="1" dirty="0" smtClean="0">
                <a:solidFill>
                  <a:srgbClr val="FF0000"/>
                </a:solidFill>
              </a:rPr>
              <a:t>الفعل الثلاثي اللازم</a:t>
            </a:r>
            <a:endParaRPr lang="fr-FR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800" cy="3160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1053574">
                <a:tc>
                  <a:txBody>
                    <a:bodyPr/>
                    <a:lstStyle/>
                    <a:p>
                      <a:pPr algn="ctr" rtl="1"/>
                      <a:r>
                        <a:rPr lang="ar-MA" sz="2800" dirty="0" smtClean="0"/>
                        <a:t>مصدره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800" dirty="0" smtClean="0"/>
                        <a:t>الفعل الماضي</a:t>
                      </a:r>
                      <a:endParaRPr lang="fr-FR" sz="2800" dirty="0"/>
                    </a:p>
                  </a:txBody>
                  <a:tcPr/>
                </a:tc>
              </a:tr>
              <a:tr h="1053574">
                <a:tc>
                  <a:txBody>
                    <a:bodyPr/>
                    <a:lstStyle/>
                    <a:p>
                      <a:pPr algn="ctr" rtl="1"/>
                      <a:r>
                        <a:rPr lang="ar-MA" sz="2800" dirty="0" smtClean="0"/>
                        <a:t>فُعُــــــــــــولٌ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800" dirty="0" smtClean="0"/>
                        <a:t>فَعَـــــــــلَ</a:t>
                      </a:r>
                      <a:endParaRPr lang="fr-FR" sz="2800" dirty="0"/>
                    </a:p>
                  </a:txBody>
                  <a:tcPr/>
                </a:tc>
              </a:tr>
              <a:tr h="1053574">
                <a:tc>
                  <a:txBody>
                    <a:bodyPr/>
                    <a:lstStyle/>
                    <a:p>
                      <a:pPr algn="ctr" rtl="1"/>
                      <a:r>
                        <a:rPr lang="ar-MA" sz="2800" dirty="0" smtClean="0"/>
                        <a:t>صُمُـــــــــــودٌ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800" dirty="0" smtClean="0"/>
                        <a:t>صَمَــــــــــدَ</a:t>
                      </a:r>
                      <a:endParaRPr lang="fr-FR" sz="2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 4" descr="C:\Users\men\Desktop\logo menhal carre  ar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357166"/>
            <a:ext cx="1628775" cy="55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MA" b="1" dirty="0" smtClean="0">
                <a:solidFill>
                  <a:srgbClr val="FF0000"/>
                </a:solidFill>
              </a:rPr>
              <a:t>الفعل الثلاثي اللازم</a:t>
            </a:r>
            <a:endParaRPr lang="fr-FR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304800" y="1785925"/>
          <a:ext cx="8686800" cy="2357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785818">
                <a:tc>
                  <a:txBody>
                    <a:bodyPr/>
                    <a:lstStyle/>
                    <a:p>
                      <a:pPr algn="ctr" rtl="1"/>
                      <a:r>
                        <a:rPr lang="ar-MA" sz="2800" dirty="0" smtClean="0"/>
                        <a:t>مصدره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800" dirty="0" smtClean="0"/>
                        <a:t>الفعل الماضي</a:t>
                      </a:r>
                      <a:endParaRPr lang="fr-FR" sz="2800" dirty="0"/>
                    </a:p>
                  </a:txBody>
                  <a:tcPr/>
                </a:tc>
              </a:tr>
              <a:tr h="785818">
                <a:tc>
                  <a:txBody>
                    <a:bodyPr/>
                    <a:lstStyle/>
                    <a:p>
                      <a:pPr algn="ctr" rtl="1"/>
                      <a:r>
                        <a:rPr lang="ar-MA" sz="2800" dirty="0" smtClean="0"/>
                        <a:t>فَعَاَلةٌ -</a:t>
                      </a:r>
                      <a:r>
                        <a:rPr lang="ar-MA" sz="2800" baseline="0" dirty="0" smtClean="0"/>
                        <a:t> </a:t>
                      </a:r>
                      <a:r>
                        <a:rPr lang="ar-MA" sz="2800" baseline="0" dirty="0" err="1" smtClean="0"/>
                        <a:t>فُعُولَةٌ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800" dirty="0" smtClean="0"/>
                        <a:t>فَعُـــــــــلَ</a:t>
                      </a:r>
                      <a:endParaRPr lang="fr-FR" sz="2800" dirty="0"/>
                    </a:p>
                  </a:txBody>
                  <a:tcPr/>
                </a:tc>
              </a:tr>
              <a:tr h="785818">
                <a:tc>
                  <a:txBody>
                    <a:bodyPr/>
                    <a:lstStyle/>
                    <a:p>
                      <a:pPr algn="ctr" rtl="1"/>
                      <a:r>
                        <a:rPr lang="ar-MA" sz="2800" dirty="0" smtClean="0"/>
                        <a:t>فَصَاحَةٌ ، صُعُوبَةٌ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800" dirty="0" smtClean="0"/>
                        <a:t>فَصُحَ</a:t>
                      </a:r>
                      <a:r>
                        <a:rPr lang="ar-MA" sz="2800" baseline="0" dirty="0" smtClean="0"/>
                        <a:t> ، صَعُبَ</a:t>
                      </a:r>
                      <a:endParaRPr lang="fr-FR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MA" b="1" dirty="0" smtClean="0">
                <a:solidFill>
                  <a:srgbClr val="FF0000"/>
                </a:solidFill>
              </a:rPr>
              <a:t>الفعل الثلاثي المتعدي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1"/>
            <a:endParaRPr lang="ar-MA" sz="2800" dirty="0" smtClean="0"/>
          </a:p>
          <a:p>
            <a:pPr algn="ctr" rtl="1"/>
            <a:endParaRPr lang="fr-FR" sz="28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57158" y="1407160"/>
          <a:ext cx="8501122" cy="2354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561"/>
                <a:gridCol w="4250561"/>
              </a:tblGrid>
              <a:tr h="950270">
                <a:tc>
                  <a:txBody>
                    <a:bodyPr/>
                    <a:lstStyle/>
                    <a:p>
                      <a:pPr algn="ctr" rtl="1"/>
                      <a:endParaRPr lang="ar-MA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r>
                        <a:rPr lang="ar-MA" sz="2800" dirty="0" smtClean="0">
                          <a:solidFill>
                            <a:schemeClr val="tx1"/>
                          </a:solidFill>
                        </a:rPr>
                        <a:t>المصدر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MA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r>
                        <a:rPr lang="ar-MA" sz="2800" dirty="0" smtClean="0">
                          <a:solidFill>
                            <a:schemeClr val="tx1"/>
                          </a:solidFill>
                        </a:rPr>
                        <a:t>الفعل</a:t>
                      </a:r>
                      <a:endParaRPr lang="fr-FR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0382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4714876" y="2428868"/>
          <a:ext cx="4143404" cy="1285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/>
                <a:gridCol w="2071702"/>
              </a:tblGrid>
              <a:tr h="642942">
                <a:tc>
                  <a:txBody>
                    <a:bodyPr/>
                    <a:lstStyle/>
                    <a:p>
                      <a:pPr algn="r" rtl="1"/>
                      <a:r>
                        <a:rPr lang="ar-MA" sz="2800" dirty="0" smtClean="0">
                          <a:solidFill>
                            <a:schemeClr val="tx1"/>
                          </a:solidFill>
                        </a:rPr>
                        <a:t>سَمِعَ</a:t>
                      </a:r>
                      <a:endParaRPr lang="fr-FR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800" dirty="0" smtClean="0">
                          <a:solidFill>
                            <a:schemeClr val="tx1"/>
                          </a:solidFill>
                        </a:rPr>
                        <a:t>فَعِلَ</a:t>
                      </a:r>
                      <a:endParaRPr lang="fr-FR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pPr algn="r" rtl="1"/>
                      <a:r>
                        <a:rPr lang="ar-MA" sz="2800" dirty="0" smtClean="0"/>
                        <a:t>مَلَأَ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800" dirty="0" smtClean="0"/>
                        <a:t>فَعَلَ</a:t>
                      </a:r>
                      <a:endParaRPr lang="fr-FR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428596" y="2428868"/>
          <a:ext cx="4071966" cy="1214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5983"/>
                <a:gridCol w="2035983"/>
              </a:tblGrid>
              <a:tr h="607223">
                <a:tc>
                  <a:txBody>
                    <a:bodyPr/>
                    <a:lstStyle/>
                    <a:p>
                      <a:pPr algn="r"/>
                      <a:r>
                        <a:rPr lang="ar-MA" sz="2800" dirty="0" smtClean="0">
                          <a:solidFill>
                            <a:schemeClr val="tx1"/>
                          </a:solidFill>
                        </a:rPr>
                        <a:t>سَمْعٌ</a:t>
                      </a:r>
                      <a:endParaRPr lang="fr-FR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800" dirty="0" smtClean="0">
                          <a:solidFill>
                            <a:schemeClr val="tx1"/>
                          </a:solidFill>
                        </a:rPr>
                        <a:t>فَعْل</a:t>
                      </a:r>
                      <a:endParaRPr lang="fr-FR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07223">
                <a:tc>
                  <a:txBody>
                    <a:bodyPr/>
                    <a:lstStyle/>
                    <a:p>
                      <a:pPr algn="r"/>
                      <a:r>
                        <a:rPr lang="ar-MA" sz="2800" dirty="0" smtClean="0"/>
                        <a:t>مَلْأٌ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2800" dirty="0" smtClean="0"/>
                        <a:t>فَعْل</a:t>
                      </a:r>
                      <a:endParaRPr lang="fr-FR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MA" b="1" dirty="0" smtClean="0">
                <a:solidFill>
                  <a:srgbClr val="FF0000"/>
                </a:solidFill>
              </a:rPr>
              <a:t>الفعل غير الثلاثي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MA" sz="3600" b="1" dirty="0" smtClean="0"/>
              <a:t>كلها قياسية </a:t>
            </a:r>
            <a:r>
              <a:rPr lang="ar-MA" sz="3600" b="1" dirty="0" err="1" smtClean="0"/>
              <a:t>و</a:t>
            </a:r>
            <a:r>
              <a:rPr lang="ar-MA" sz="3600" b="1" dirty="0" smtClean="0"/>
              <a:t> لها أبنية محددة </a:t>
            </a:r>
            <a:r>
              <a:rPr lang="ar-MA" sz="3600" b="1" dirty="0" err="1" smtClean="0"/>
              <a:t>و</a:t>
            </a:r>
            <a:r>
              <a:rPr lang="ar-MA" sz="3600" b="1" dirty="0" smtClean="0"/>
              <a:t> أوزانا نقيس عليها</a:t>
            </a:r>
            <a:endParaRPr lang="fr-FR" sz="3600" b="1" dirty="0"/>
          </a:p>
        </p:txBody>
      </p:sp>
      <p:pic>
        <p:nvPicPr>
          <p:cNvPr id="4" name="Image 3" descr="C:\Users\men\Desktop\logo menhal carre  ar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357166"/>
            <a:ext cx="1628775" cy="55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MA" b="1" dirty="0" smtClean="0">
                <a:solidFill>
                  <a:srgbClr val="FF0000"/>
                </a:solidFill>
              </a:rPr>
              <a:t>أمثلة</a:t>
            </a:r>
            <a:br>
              <a:rPr lang="ar-MA" b="1" dirty="0" smtClean="0">
                <a:solidFill>
                  <a:srgbClr val="FF0000"/>
                </a:solidFill>
              </a:rPr>
            </a:br>
            <a:endParaRPr lang="fr-FR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0" y="1714488"/>
          <a:ext cx="9144000" cy="2874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718742">
                <a:tc>
                  <a:txBody>
                    <a:bodyPr/>
                    <a:lstStyle/>
                    <a:p>
                      <a:r>
                        <a:rPr lang="ar-MA" dirty="0" smtClean="0"/>
                        <a:t>وزنه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MA" dirty="0" smtClean="0"/>
                        <a:t>المصدر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MA" dirty="0" smtClean="0"/>
                        <a:t>وزنه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dirty="0" smtClean="0"/>
                        <a:t>الفعل</a:t>
                      </a:r>
                      <a:endParaRPr lang="fr-FR" dirty="0"/>
                    </a:p>
                  </a:txBody>
                  <a:tcPr/>
                </a:tc>
              </a:tr>
              <a:tr h="718742">
                <a:tc>
                  <a:txBody>
                    <a:bodyPr/>
                    <a:lstStyle/>
                    <a:p>
                      <a:pPr algn="ctr"/>
                      <a:r>
                        <a:rPr lang="ar-MA" sz="2800" dirty="0" err="1" smtClean="0"/>
                        <a:t>إِفْعَال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2800" dirty="0" smtClean="0"/>
                        <a:t>إِخْرَاجٌ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2800" dirty="0" smtClean="0"/>
                        <a:t>أفْعَل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2800" b="0" dirty="0" smtClean="0"/>
                        <a:t>أَخْرَج</a:t>
                      </a:r>
                      <a:endParaRPr lang="fr-FR" sz="2800" b="0" dirty="0"/>
                    </a:p>
                  </a:txBody>
                  <a:tcPr/>
                </a:tc>
              </a:tr>
              <a:tr h="718742">
                <a:tc>
                  <a:txBody>
                    <a:bodyPr/>
                    <a:lstStyle/>
                    <a:p>
                      <a:pPr algn="ctr"/>
                      <a:r>
                        <a:rPr lang="ar-MA" sz="2800" dirty="0" smtClean="0"/>
                        <a:t>تفعيل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2800" dirty="0" smtClean="0"/>
                        <a:t>تقديس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2800" dirty="0" smtClean="0"/>
                        <a:t>فعّل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2800" b="0" dirty="0" smtClean="0"/>
                        <a:t>قدّس</a:t>
                      </a:r>
                      <a:endParaRPr lang="fr-FR" sz="2800" b="0" dirty="0"/>
                    </a:p>
                  </a:txBody>
                  <a:tcPr/>
                </a:tc>
              </a:tr>
              <a:tr h="718742">
                <a:tc>
                  <a:txBody>
                    <a:bodyPr/>
                    <a:lstStyle/>
                    <a:p>
                      <a:pPr algn="ctr"/>
                      <a:r>
                        <a:rPr lang="ar-MA" sz="2800" dirty="0" err="1" smtClean="0"/>
                        <a:t>مُفَاعَلَة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2800" dirty="0" smtClean="0"/>
                        <a:t>مناقشة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2800" dirty="0" smtClean="0"/>
                        <a:t>فاعل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2800" b="0" dirty="0" smtClean="0"/>
                        <a:t>ناقش</a:t>
                      </a:r>
                      <a:endParaRPr lang="fr-FR" sz="2800" b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Image 3" descr="C:\Users\men\Desktop\logo menhal carre  ar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285728"/>
            <a:ext cx="1628775" cy="55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MA" b="1" dirty="0" smtClean="0">
                <a:solidFill>
                  <a:srgbClr val="FF0000"/>
                </a:solidFill>
              </a:rPr>
              <a:t>الاستنتاج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MA" sz="2800" dirty="0" smtClean="0"/>
              <a:t>يجيء المصدر من الفعل الثلاثي اللازم قياسا على وزن فَعَلَ إذا كان الفعل على وزن فَعِل </a:t>
            </a:r>
            <a:r>
              <a:rPr lang="ar-MA" sz="2800" dirty="0" err="1" smtClean="0"/>
              <a:t>و</a:t>
            </a:r>
            <a:r>
              <a:rPr lang="ar-MA" sz="2800" dirty="0" smtClean="0"/>
              <a:t> يجيء على وزن </a:t>
            </a:r>
            <a:r>
              <a:rPr lang="ar-MA" sz="2800" dirty="0" err="1" smtClean="0"/>
              <a:t>فُعُولة</a:t>
            </a:r>
            <a:r>
              <a:rPr lang="ar-MA" sz="2800" dirty="0" smtClean="0"/>
              <a:t> و فَعَالة إذا كان الفعل على وزن فَعْل.</a:t>
            </a:r>
          </a:p>
          <a:p>
            <a:pPr algn="r" rtl="1"/>
            <a:r>
              <a:rPr lang="ar-MA" sz="2800" dirty="0" smtClean="0"/>
              <a:t>و يأتي المصدر من الفعل الثلاثي المتعدي قياسا على </a:t>
            </a:r>
            <a:r>
              <a:rPr lang="ar-MA" sz="2800" smtClean="0"/>
              <a:t>وزن فَعْل</a:t>
            </a:r>
            <a:endParaRPr lang="ar-MA" sz="2800" dirty="0" smtClean="0"/>
          </a:p>
          <a:p>
            <a:pPr algn="r" rtl="1"/>
            <a:r>
              <a:rPr lang="ar-MA" sz="2800" dirty="0" smtClean="0"/>
              <a:t>مصادر الأفعال غير الثلاثية قياسية و من أوزانها:أفعال ، تفعيل ،</a:t>
            </a:r>
            <a:r>
              <a:rPr lang="ar-MA" sz="2800" dirty="0" err="1" smtClean="0"/>
              <a:t>مفاعلة</a:t>
            </a:r>
            <a:r>
              <a:rPr lang="ar-MA" sz="2800" dirty="0" smtClean="0"/>
              <a:t>...</a:t>
            </a:r>
            <a:endParaRPr lang="fr-FR" sz="2800" dirty="0"/>
          </a:p>
        </p:txBody>
      </p:sp>
      <p:pic>
        <p:nvPicPr>
          <p:cNvPr id="4" name="Image 3" descr="C:\Users\men\Desktop\logo menhal carre  ar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357166"/>
            <a:ext cx="1628775" cy="55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menade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122</TotalTime>
  <Words>169</Words>
  <Application>Microsoft Office PowerPoint</Application>
  <PresentationFormat>Affichage à l'écran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Promenade</vt:lpstr>
      <vt:lpstr> المستوى: السادس المكون: الصرف و التحويل</vt:lpstr>
      <vt:lpstr>تذكير</vt:lpstr>
      <vt:lpstr>كيف يصاغ المصدر؟</vt:lpstr>
      <vt:lpstr>الفعل الثلاثي اللازم</vt:lpstr>
      <vt:lpstr>الفعل الثلاثي اللازم</vt:lpstr>
      <vt:lpstr>الفعل الثلاثي المتعدي</vt:lpstr>
      <vt:lpstr>الفعل غير الثلاثي</vt:lpstr>
      <vt:lpstr>أمثلة </vt:lpstr>
      <vt:lpstr>الاستنتاج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تقديم: الأستاذة فاتحة عبيدي المستوى: السادس المكون: الصرف و التحويل</dc:title>
  <dc:creator>men</dc:creator>
  <cp:lastModifiedBy>SAMSUNG</cp:lastModifiedBy>
  <cp:revision>12</cp:revision>
  <dcterms:created xsi:type="dcterms:W3CDTF">2020-04-01T18:37:36Z</dcterms:created>
  <dcterms:modified xsi:type="dcterms:W3CDTF">2020-04-02T10:35:55Z</dcterms:modified>
</cp:coreProperties>
</file>