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4A4530-3C90-4906-B77A-A6DCFC7107F2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55C444-5BEE-4314-BD5A-0A0328882B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MA" dirty="0" smtClean="0"/>
              <a:t/>
            </a:r>
            <a:br>
              <a:rPr lang="ar-MA" dirty="0" smtClean="0"/>
            </a:br>
            <a:r>
              <a:rPr lang="ar-MA" dirty="0" smtClean="0"/>
              <a:t>المستوى: السادس</a:t>
            </a:r>
            <a:br>
              <a:rPr lang="ar-MA" dirty="0" smtClean="0"/>
            </a:br>
            <a:r>
              <a:rPr lang="ar-MA" dirty="0" smtClean="0"/>
              <a:t>المكون: الصرف </a:t>
            </a:r>
            <a:r>
              <a:rPr lang="ar-MA" dirty="0" err="1" smtClean="0"/>
              <a:t>و</a:t>
            </a:r>
            <a:r>
              <a:rPr lang="ar-MA" dirty="0" smtClean="0"/>
              <a:t> التحويل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4000" b="1" dirty="0" smtClean="0">
                <a:solidFill>
                  <a:srgbClr val="FF0000"/>
                </a:solidFill>
              </a:rPr>
              <a:t>مصدر الفعل الثلاثي </a:t>
            </a:r>
            <a:r>
              <a:rPr lang="ar-MA" sz="4000" b="1" dirty="0" err="1" smtClean="0">
                <a:solidFill>
                  <a:srgbClr val="FF0000"/>
                </a:solidFill>
              </a:rPr>
              <a:t>و</a:t>
            </a:r>
            <a:r>
              <a:rPr lang="ar-MA" sz="4000" b="1" dirty="0" smtClean="0">
                <a:solidFill>
                  <a:srgbClr val="FF0000"/>
                </a:solidFill>
              </a:rPr>
              <a:t> غير الثلاثي</a:t>
            </a:r>
            <a:endParaRPr lang="fr-FR" sz="4000" b="1" dirty="0">
              <a:solidFill>
                <a:srgbClr val="FF0000"/>
              </a:solidFill>
            </a:endParaRPr>
          </a:p>
        </p:txBody>
      </p:sp>
      <p:pic>
        <p:nvPicPr>
          <p:cNvPr id="4" name="Image 3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42918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تذكير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 smtClean="0">
                <a:solidFill>
                  <a:schemeClr val="tx1"/>
                </a:solidFill>
              </a:rPr>
              <a:t>المصدر: هو الاسم الدال على الحدث فقط من غير أن يقترن بزمن مثل:</a:t>
            </a:r>
          </a:p>
          <a:p>
            <a:pPr algn="r" rtl="1"/>
            <a:r>
              <a:rPr lang="ar-MA" dirty="0" smtClean="0">
                <a:solidFill>
                  <a:schemeClr val="tx1"/>
                </a:solidFill>
              </a:rPr>
              <a:t>(صمــــــــــــود – صعــــــــوبة – فصــــــــاحة)</a:t>
            </a: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</p:txBody>
      </p:sp>
      <p:pic>
        <p:nvPicPr>
          <p:cNvPr id="4" name="Image 3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57166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كيف يصاغ المصدر؟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3600" dirty="0" smtClean="0"/>
              <a:t>1- الفعل الثلاثي اللازم:</a:t>
            </a: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24000" y="2500307"/>
          <a:ext cx="6096000" cy="271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04881">
                <a:tc>
                  <a:txBody>
                    <a:bodyPr/>
                    <a:lstStyle/>
                    <a:p>
                      <a:pPr algn="r"/>
                      <a:r>
                        <a:rPr lang="ar-MA" sz="2800" dirty="0" smtClean="0"/>
                        <a:t>مصــــــــــــــدره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800" dirty="0" smtClean="0"/>
                        <a:t>الفعل</a:t>
                      </a:r>
                      <a:r>
                        <a:rPr lang="ar-MA" sz="2800" baseline="0" dirty="0" smtClean="0"/>
                        <a:t> الماضي</a:t>
                      </a:r>
                      <a:endParaRPr lang="fr-FR" sz="2800" dirty="0"/>
                    </a:p>
                  </a:txBody>
                  <a:tcPr/>
                </a:tc>
              </a:tr>
              <a:tr h="904881"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فَعـَـــــــــــــــلٌ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فَعــِــــــــــــــلَ</a:t>
                      </a:r>
                      <a:endParaRPr lang="fr-FR" sz="2800" dirty="0"/>
                    </a:p>
                  </a:txBody>
                  <a:tcPr/>
                </a:tc>
              </a:tr>
              <a:tr h="904881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هَـــــــــــــرَمٌ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هَــــــــــــرِمَ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57166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الفعل الثلاثي اللازم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316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053574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مصدره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الفعل الماضي</a:t>
                      </a:r>
                      <a:endParaRPr lang="fr-FR" sz="2800" dirty="0"/>
                    </a:p>
                  </a:txBody>
                  <a:tcPr/>
                </a:tc>
              </a:tr>
              <a:tr h="1053574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فُعُــــــــــــولٌ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فَعَـــــــــلَ</a:t>
                      </a:r>
                      <a:endParaRPr lang="fr-FR" sz="2800" dirty="0"/>
                    </a:p>
                  </a:txBody>
                  <a:tcPr/>
                </a:tc>
              </a:tr>
              <a:tr h="1053574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صُمُـــــــــــودٌ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صَمَــــــــــدَ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57166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الفعل الثلاثي اللازم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04800" y="1785925"/>
          <a:ext cx="868680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785818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مصدره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الفعل الماضي</a:t>
                      </a:r>
                      <a:endParaRPr lang="fr-FR" sz="28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فَعَاَلةٌ -</a:t>
                      </a:r>
                      <a:r>
                        <a:rPr lang="ar-MA" sz="2800" baseline="0" dirty="0" smtClean="0"/>
                        <a:t> </a:t>
                      </a:r>
                      <a:r>
                        <a:rPr lang="ar-MA" sz="2800" baseline="0" dirty="0" err="1" smtClean="0"/>
                        <a:t>فُعُولَةٌ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فَعُـــــــــلَ</a:t>
                      </a:r>
                      <a:endParaRPr lang="fr-FR" sz="28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فَصَاحَةٌ ، صُعُوبَةٌ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فَصُحَ</a:t>
                      </a:r>
                      <a:r>
                        <a:rPr lang="ar-MA" sz="2800" baseline="0" dirty="0" smtClean="0"/>
                        <a:t> ، صَعُبَ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الفعل الثلاثي المتعدي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1"/>
            <a:endParaRPr lang="ar-MA" sz="2800" dirty="0" smtClean="0"/>
          </a:p>
          <a:p>
            <a:pPr algn="ctr" rtl="1"/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1407160"/>
          <a:ext cx="8501122" cy="235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950270">
                <a:tc>
                  <a:txBody>
                    <a:bodyPr/>
                    <a:lstStyle/>
                    <a:p>
                      <a:pPr algn="ctr" rtl="1"/>
                      <a:endParaRPr lang="ar-MA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MA" sz="2800" dirty="0" smtClean="0">
                          <a:solidFill>
                            <a:schemeClr val="tx1"/>
                          </a:solidFill>
                        </a:rPr>
                        <a:t>المصدر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MA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MA" sz="2800" dirty="0" smtClean="0">
                          <a:solidFill>
                            <a:schemeClr val="tx1"/>
                          </a:solidFill>
                        </a:rPr>
                        <a:t>الفعل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38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714876" y="2428868"/>
          <a:ext cx="4143404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642942">
                <a:tc>
                  <a:txBody>
                    <a:bodyPr/>
                    <a:lstStyle/>
                    <a:p>
                      <a:pPr algn="r" rtl="1"/>
                      <a:r>
                        <a:rPr lang="ar-MA" sz="2800" dirty="0" smtClean="0">
                          <a:solidFill>
                            <a:schemeClr val="tx1"/>
                          </a:solidFill>
                        </a:rPr>
                        <a:t>سَمِعَ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>
                          <a:solidFill>
                            <a:schemeClr val="tx1"/>
                          </a:solidFill>
                        </a:rPr>
                        <a:t>فَعِلَ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r" rtl="1"/>
                      <a:r>
                        <a:rPr lang="ar-MA" sz="2800" dirty="0" smtClean="0"/>
                        <a:t>مَلَأَ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/>
                        <a:t>فَعَلَ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596" y="2428868"/>
          <a:ext cx="4071966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</a:tblGrid>
              <a:tr h="607223">
                <a:tc>
                  <a:txBody>
                    <a:bodyPr/>
                    <a:lstStyle/>
                    <a:p>
                      <a:pPr algn="r"/>
                      <a:r>
                        <a:rPr lang="ar-MA" sz="2800" dirty="0" smtClean="0">
                          <a:solidFill>
                            <a:schemeClr val="tx1"/>
                          </a:solidFill>
                        </a:rPr>
                        <a:t>سَمْعٌ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2800" dirty="0" smtClean="0">
                          <a:solidFill>
                            <a:schemeClr val="tx1"/>
                          </a:solidFill>
                        </a:rPr>
                        <a:t>فَعْل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r"/>
                      <a:r>
                        <a:rPr lang="ar-MA" sz="2800" dirty="0" smtClean="0"/>
                        <a:t>مَلْأٌ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فَعْل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الفعل غير الثلاثي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3600" b="1" dirty="0" smtClean="0"/>
              <a:t>كلها قياسية </a:t>
            </a:r>
            <a:r>
              <a:rPr lang="ar-MA" sz="3600" b="1" dirty="0" err="1" smtClean="0"/>
              <a:t>و</a:t>
            </a:r>
            <a:r>
              <a:rPr lang="ar-MA" sz="3600" b="1" dirty="0" smtClean="0"/>
              <a:t> لها أبنية محددة </a:t>
            </a:r>
            <a:r>
              <a:rPr lang="ar-MA" sz="3600" b="1" dirty="0" err="1" smtClean="0"/>
              <a:t>و</a:t>
            </a:r>
            <a:r>
              <a:rPr lang="ar-MA" sz="3600" b="1" dirty="0" smtClean="0"/>
              <a:t> أوزانا نقيس عليها</a:t>
            </a:r>
            <a:endParaRPr lang="fr-FR" sz="3600" b="1" dirty="0"/>
          </a:p>
        </p:txBody>
      </p:sp>
      <p:pic>
        <p:nvPicPr>
          <p:cNvPr id="4" name="Image 3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57166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أمثلة</a:t>
            </a:r>
            <a:br>
              <a:rPr lang="ar-MA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287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18742">
                <a:tc>
                  <a:txBody>
                    <a:bodyPr/>
                    <a:lstStyle/>
                    <a:p>
                      <a:r>
                        <a:rPr lang="ar-MA" dirty="0" smtClean="0"/>
                        <a:t>وزنه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المصدر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وزنه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dirty="0" smtClean="0"/>
                        <a:t>الفعل</a:t>
                      </a:r>
                      <a:endParaRPr lang="fr-FR" dirty="0"/>
                    </a:p>
                  </a:txBody>
                  <a:tcPr/>
                </a:tc>
              </a:tr>
              <a:tr h="718742"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err="1" smtClean="0"/>
                        <a:t>إِفْعَال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إِخْرَاجٌ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أفْعَل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b="0" dirty="0" smtClean="0"/>
                        <a:t>أَخْرَج</a:t>
                      </a:r>
                      <a:endParaRPr lang="fr-FR" sz="2800" b="0" dirty="0"/>
                    </a:p>
                  </a:txBody>
                  <a:tcPr/>
                </a:tc>
              </a:tr>
              <a:tr h="718742"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تفعيل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تقديس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فعّل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b="0" dirty="0" smtClean="0"/>
                        <a:t>قدّس</a:t>
                      </a:r>
                      <a:endParaRPr lang="fr-FR" sz="2800" b="0" dirty="0"/>
                    </a:p>
                  </a:txBody>
                  <a:tcPr/>
                </a:tc>
              </a:tr>
              <a:tr h="718742"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err="1" smtClean="0"/>
                        <a:t>مُفَاعَلَة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مناقشة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dirty="0" smtClean="0"/>
                        <a:t>فاعل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2800" b="0" dirty="0" smtClean="0"/>
                        <a:t>ناقش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 3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5728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MA" b="1" dirty="0" smtClean="0">
                <a:solidFill>
                  <a:srgbClr val="FF0000"/>
                </a:solidFill>
              </a:rPr>
              <a:t>الاستنتاج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2800" dirty="0" smtClean="0"/>
              <a:t>يجيء المصدر من الفعل الثلاثي اللازم قياسا على وزن فَعَلَ إذا كان الفعل على وزن فَعِل </a:t>
            </a:r>
            <a:r>
              <a:rPr lang="ar-MA" sz="2800" dirty="0" err="1" smtClean="0"/>
              <a:t>و</a:t>
            </a:r>
            <a:r>
              <a:rPr lang="ar-MA" sz="2800" dirty="0" smtClean="0"/>
              <a:t> يجيء على وزن </a:t>
            </a:r>
            <a:r>
              <a:rPr lang="ar-MA" sz="2800" dirty="0" err="1" smtClean="0"/>
              <a:t>فُعُولة</a:t>
            </a:r>
            <a:r>
              <a:rPr lang="ar-MA" sz="2800" dirty="0" smtClean="0"/>
              <a:t> و فَعَالة إذا كان الفعل على وزن فَعْل.</a:t>
            </a:r>
          </a:p>
          <a:p>
            <a:pPr algn="r" rtl="1"/>
            <a:r>
              <a:rPr lang="ar-MA" sz="2800" dirty="0" smtClean="0"/>
              <a:t>و يأتي المصدر من الفعل الثلاثي المتعدي قياسا على </a:t>
            </a:r>
            <a:r>
              <a:rPr lang="ar-MA" sz="2800" smtClean="0"/>
              <a:t>وزن فَعْل</a:t>
            </a:r>
            <a:endParaRPr lang="ar-MA" sz="2800" dirty="0" smtClean="0"/>
          </a:p>
          <a:p>
            <a:pPr algn="r" rtl="1"/>
            <a:r>
              <a:rPr lang="ar-MA" sz="2800" dirty="0" smtClean="0"/>
              <a:t>مصادر الأفعال غير الثلاثية قياسية و من أوزانها:أفعال ، تفعيل ،</a:t>
            </a:r>
            <a:r>
              <a:rPr lang="ar-MA" sz="2800" dirty="0" err="1" smtClean="0"/>
              <a:t>مفاعلة</a:t>
            </a:r>
            <a:r>
              <a:rPr lang="ar-MA" sz="2800" dirty="0" smtClean="0"/>
              <a:t>...</a:t>
            </a:r>
            <a:endParaRPr lang="fr-FR" sz="2800" dirty="0"/>
          </a:p>
        </p:txBody>
      </p:sp>
      <p:pic>
        <p:nvPicPr>
          <p:cNvPr id="4" name="Image 3" descr="C:\Users\men\Desktop\logo menhal carre  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57166"/>
            <a:ext cx="1628775" cy="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169</Words>
  <Application>Microsoft Office PowerPoint</Application>
  <PresentationFormat>Affichage à l'écran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Promenade</vt:lpstr>
      <vt:lpstr> المستوى: السادس المكون: الصرف و التحويل</vt:lpstr>
      <vt:lpstr>تذكير</vt:lpstr>
      <vt:lpstr>كيف يصاغ المصدر؟</vt:lpstr>
      <vt:lpstr>الفعل الثلاثي اللازم</vt:lpstr>
      <vt:lpstr>الفعل الثلاثي اللازم</vt:lpstr>
      <vt:lpstr>الفعل الثلاثي المتعدي</vt:lpstr>
      <vt:lpstr>الفعل غير الثلاثي</vt:lpstr>
      <vt:lpstr>أمثلة </vt:lpstr>
      <vt:lpstr>الاستنتاج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تقديم: الأستاذة فاتحة عبيدي المستوى: السادس المكون: الصرف و التحويل</dc:title>
  <dc:creator>men</dc:creator>
  <cp:lastModifiedBy>SAMSUNG</cp:lastModifiedBy>
  <cp:revision>12</cp:revision>
  <dcterms:created xsi:type="dcterms:W3CDTF">2020-04-01T18:37:36Z</dcterms:created>
  <dcterms:modified xsi:type="dcterms:W3CDTF">2020-04-02T10:35:55Z</dcterms:modified>
</cp:coreProperties>
</file>